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71" r:id="rId2"/>
    <p:sldId id="258" r:id="rId3"/>
    <p:sldId id="259" r:id="rId4"/>
    <p:sldId id="260" r:id="rId5"/>
    <p:sldId id="261" r:id="rId6"/>
    <p:sldId id="262" r:id="rId7"/>
    <p:sldId id="265" r:id="rId8"/>
    <p:sldId id="263" r:id="rId9"/>
    <p:sldId id="264" r:id="rId10"/>
    <p:sldId id="270" r:id="rId11"/>
    <p:sldId id="266" r:id="rId12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66CC"/>
    <a:srgbClr val="CCFF33"/>
    <a:srgbClr val="FFFF00"/>
    <a:srgbClr val="FF0000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718" autoAdjust="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31747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48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49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0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1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2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3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4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5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6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7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8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9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60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61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62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63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64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765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766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1767" name="Rectangle 2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768" name="Rectangle 2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769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44E6B8D-E011-491C-A691-1DD67625EF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300F9-75E9-4F32-A8C0-B7A06AD4EC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A3D7C5-057D-4ED1-9832-AC76315C57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D8CBCF-E02C-4D20-A60F-64414BD32C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4A90EC-86A1-4B0A-B423-DB44EC8EFF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76F869-0FCC-4016-A3F9-4EE36CB4AC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BF4538-408F-4651-9335-02B74186D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8150A7-6D44-4F7F-AC30-E89E58278E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D79254-1BB4-462A-9047-6697802912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A86320-B8DF-4E81-B199-3BED3CC292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A8EA8-EA31-49F5-A569-91862EE78D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30723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24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25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26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27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28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29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30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31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33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35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36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37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38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39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40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41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42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43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30744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30745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fld id="{1CA30B4E-C824-4AC6-8FCD-FC8E6DDBF7D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jpeg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7.jpeg"/><Relationship Id="rId7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14.jpeg"/><Relationship Id="rId7" Type="http://schemas.openxmlformats.org/officeDocument/2006/relationships/image" Target="../media/image16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15.jpeg"/><Relationship Id="rId4" Type="http://schemas.openxmlformats.org/officeDocument/2006/relationships/image" Target="../media/image5.jpe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800">
                <a:solidFill>
                  <a:schemeClr val="tx2"/>
                </a:solidFill>
              </a:rPr>
              <a:t>`</a:t>
            </a:r>
          </a:p>
        </p:txBody>
      </p:sp>
      <p:sp>
        <p:nvSpPr>
          <p:cNvPr id="5" name="TextBox 7"/>
          <p:cNvSpPr txBox="1">
            <a:spLocks noChangeArrowheads="1"/>
          </p:cNvSpPr>
          <p:nvPr/>
        </p:nvSpPr>
        <p:spPr bwMode="auto">
          <a:xfrm>
            <a:off x="228600" y="3576638"/>
            <a:ext cx="8686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3200" b="1" dirty="0" smtClean="0">
                <a:solidFill>
                  <a:srgbClr val="006600"/>
                </a:solidFill>
                <a:cs typeface="Arial" charset="0"/>
              </a:rPr>
              <a:t>GIÁO DỤC AN TOÀN GIAO THÔNG – </a:t>
            </a:r>
            <a:r>
              <a:rPr lang="en-US" sz="3200" b="1" dirty="0" smtClean="0">
                <a:solidFill>
                  <a:srgbClr val="006600"/>
                </a:solidFill>
                <a:cs typeface="Arial" charset="0"/>
              </a:rPr>
              <a:t>LỚP 2</a:t>
            </a:r>
          </a:p>
          <a:p>
            <a:pPr algn="ctr" eaLnBrk="1" hangingPunct="1">
              <a:defRPr/>
            </a:pPr>
            <a:r>
              <a:rPr lang="en-US" sz="3200" b="1" dirty="0" smtClean="0">
                <a:solidFill>
                  <a:srgbClr val="0000CC"/>
                </a:solidFill>
                <a:cs typeface="Arial" charset="0"/>
              </a:rPr>
              <a:t>TUẦN </a:t>
            </a:r>
            <a:r>
              <a:rPr lang="en-US" sz="3200" b="1" dirty="0" smtClean="0">
                <a:solidFill>
                  <a:srgbClr val="0000CC"/>
                </a:solidFill>
                <a:cs typeface="Arial" charset="0"/>
              </a:rPr>
              <a:t>5</a:t>
            </a:r>
            <a:endParaRPr lang="en-US" sz="3200" b="1" dirty="0" smtClean="0">
              <a:solidFill>
                <a:srgbClr val="0000CC"/>
              </a:solidFill>
              <a:cs typeface="Arial" charset="0"/>
            </a:endParaRPr>
          </a:p>
          <a:p>
            <a:pPr algn="ctr" eaLnBrk="1" hangingPunct="1">
              <a:defRPr/>
            </a:pPr>
            <a:r>
              <a:rPr lang="en-US" sz="32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Bài</a:t>
            </a:r>
            <a:r>
              <a:rPr lang="en-US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:</a:t>
            </a:r>
            <a:r>
              <a:rPr lang="en-US" sz="3200" dirty="0" smtClean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cs typeface="Arial" charset="0"/>
              </a:rPr>
              <a:t>Phương</a:t>
            </a:r>
            <a:r>
              <a:rPr lang="en-US" sz="3200" b="1" dirty="0" smtClean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cs typeface="Arial" charset="0"/>
              </a:rPr>
              <a:t>tiện</a:t>
            </a:r>
            <a:r>
              <a:rPr lang="en-US" sz="3200" b="1" dirty="0" smtClean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cs typeface="Arial" charset="0"/>
              </a:rPr>
              <a:t>giao</a:t>
            </a:r>
            <a:r>
              <a:rPr lang="en-US" sz="3200" b="1" dirty="0" smtClean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cs typeface="Arial" charset="0"/>
              </a:rPr>
              <a:t>thông</a:t>
            </a:r>
            <a:r>
              <a:rPr lang="en-US" sz="3200" b="1" dirty="0" smtClean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cs typeface="Arial" charset="0"/>
              </a:rPr>
              <a:t>đường</a:t>
            </a:r>
            <a:r>
              <a:rPr lang="en-US" sz="3200" b="1" dirty="0" smtClean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cs typeface="Arial" charset="0"/>
              </a:rPr>
              <a:t>bộ</a:t>
            </a:r>
            <a:endParaRPr lang="en-US" sz="3200" b="1" dirty="0" smtClean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41697" y="2438842"/>
            <a:ext cx="6183103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solidFill>
                  <a:srgbClr val="0066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GIÁO ÁN ĐIỆN TỬ</a:t>
            </a:r>
            <a:endParaRPr lang="en-US" sz="5400" b="1" dirty="0">
              <a:ln w="11430"/>
              <a:solidFill>
                <a:srgbClr val="0066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981200" y="609600"/>
            <a:ext cx="5105400" cy="914400"/>
          </a:xfrm>
          <a:prstGeom prst="roundRect">
            <a:avLst/>
          </a:prstGeom>
          <a:solidFill>
            <a:srgbClr val="9ED2D2">
              <a:alpha val="7764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2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TRƯỜNG TIỂU HỌC ÁI MỘ A</a:t>
            </a:r>
            <a:endParaRPr lang="en-US" sz="2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2" name="AutoShape 8"/>
          <p:cNvSpPr>
            <a:spLocks noChangeArrowheads="1"/>
          </p:cNvSpPr>
          <p:nvPr/>
        </p:nvSpPr>
        <p:spPr bwMode="auto">
          <a:xfrm>
            <a:off x="2971800" y="0"/>
            <a:ext cx="4191000" cy="2362200"/>
          </a:xfrm>
          <a:prstGeom prst="cloudCallout">
            <a:avLst>
              <a:gd name="adj1" fmla="val -14620"/>
              <a:gd name="adj2" fmla="val 77486"/>
            </a:avLst>
          </a:prstGeom>
          <a:solidFill>
            <a:srgbClr val="FFFF99"/>
          </a:solidFill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/>
            <a:r>
              <a:rPr lang="en-US" sz="2400"/>
              <a:t>Khi đi trên đường chúng ta cần chú ý những gì để phòng tránh nguy hiểm?</a:t>
            </a:r>
          </a:p>
        </p:txBody>
      </p:sp>
      <p:pic>
        <p:nvPicPr>
          <p:cNvPr id="36875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514600" cy="167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76" name="Text Box 12"/>
          <p:cNvSpPr txBox="1">
            <a:spLocks noChangeArrowheads="1"/>
          </p:cNvSpPr>
          <p:nvPr/>
        </p:nvSpPr>
        <p:spPr bwMode="auto">
          <a:xfrm>
            <a:off x="381000" y="3886200"/>
            <a:ext cx="8763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i="1"/>
              <a:t>b.  Khi đi trên đường chúng ta cần chú ý đến tiếng còi xe để phòng tránh nguy hiểm.</a:t>
            </a:r>
          </a:p>
        </p:txBody>
      </p:sp>
      <p:sp>
        <p:nvSpPr>
          <p:cNvPr id="36877" name="Text Box 13"/>
          <p:cNvSpPr txBox="1">
            <a:spLocks noChangeArrowheads="1"/>
          </p:cNvSpPr>
          <p:nvPr/>
        </p:nvSpPr>
        <p:spPr bwMode="auto">
          <a:xfrm>
            <a:off x="381000" y="2971800"/>
            <a:ext cx="8915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i="1"/>
              <a:t>a.  Khi đi trên đường chúng ta cần chú ý đến tiếng động cơ xe máy để phòng tránh nguy hiểm.</a:t>
            </a:r>
          </a:p>
        </p:txBody>
      </p:sp>
      <p:sp>
        <p:nvSpPr>
          <p:cNvPr id="36878" name="Text Box 14"/>
          <p:cNvSpPr txBox="1">
            <a:spLocks noChangeArrowheads="1"/>
          </p:cNvSpPr>
          <p:nvPr/>
        </p:nvSpPr>
        <p:spPr bwMode="auto">
          <a:xfrm>
            <a:off x="371475" y="4800600"/>
            <a:ext cx="8839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i="1"/>
              <a:t>c. Khi đi trên đường chúng ta cần chú ý đến âm thanh của các loại xe (tiếng động cơ, tiếng còi) để phòng tránh nguy hiểm.</a:t>
            </a:r>
          </a:p>
        </p:txBody>
      </p:sp>
      <p:sp>
        <p:nvSpPr>
          <p:cNvPr id="36879" name="Oval 15"/>
          <p:cNvSpPr>
            <a:spLocks noChangeArrowheads="1"/>
          </p:cNvSpPr>
          <p:nvPr/>
        </p:nvSpPr>
        <p:spPr bwMode="auto">
          <a:xfrm>
            <a:off x="381000" y="4800600"/>
            <a:ext cx="3810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6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" dur="20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20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20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2" grpId="0" animBg="1"/>
      <p:bldP spid="36876" grpId="0"/>
      <p:bldP spid="36877" grpId="0"/>
      <p:bldP spid="36878" grpId="0"/>
      <p:bldP spid="36879" grpId="0" animBg="1"/>
      <p:bldP spid="36879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u="sng"/>
              <a:t>AN TOÀN GIAO THÔNG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0" y="1447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PHƯƠNG TIỆN GIAO THÔNG ĐƯỜNG BỘ</a:t>
            </a:r>
          </a:p>
        </p:txBody>
      </p:sp>
      <p:pic>
        <p:nvPicPr>
          <p:cNvPr id="12293" name="Picture 5" descr="IMG (2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392363"/>
            <a:ext cx="252412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4495800"/>
            <a:ext cx="2514600" cy="193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76600" y="2514600"/>
            <a:ext cx="2789238" cy="185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6" name="Picture 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52800" y="4343400"/>
            <a:ext cx="2362200" cy="185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u="sng"/>
              <a:t>AN TOÀN GIAO THÔNG</a:t>
            </a:r>
          </a:p>
        </p:txBody>
      </p:sp>
      <p:pic>
        <p:nvPicPr>
          <p:cNvPr id="4101" name="Picture 5" descr="IMG (2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209800"/>
            <a:ext cx="1219200" cy="88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0" y="3276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/>
              <a:t>Hãy kể tên các loại phương tiện giao thông mà em biết ?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0" y="1524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PHƯƠNG TIỆN GIAO THÔNG ĐƯỜNG BỘ</a:t>
            </a:r>
          </a:p>
        </p:txBody>
      </p:sp>
      <p:pic>
        <p:nvPicPr>
          <p:cNvPr id="4105" name="Picture 9" descr="GARLANBELS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638800"/>
            <a:ext cx="9220200" cy="1219200"/>
          </a:xfrm>
          <a:prstGeom prst="rect">
            <a:avLst/>
          </a:prstGeom>
          <a:noFill/>
        </p:spPr>
      </p:pic>
      <p:sp>
        <p:nvSpPr>
          <p:cNvPr id="4106" name="Oval 10"/>
          <p:cNvSpPr>
            <a:spLocks noChangeArrowheads="1"/>
          </p:cNvSpPr>
          <p:nvPr/>
        </p:nvSpPr>
        <p:spPr bwMode="auto">
          <a:xfrm rot="-1782645">
            <a:off x="3429000" y="5756275"/>
            <a:ext cx="2057400" cy="838200"/>
          </a:xfrm>
          <a:prstGeom prst="ellips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buFontTx/>
              <a:buChar char="•"/>
            </a:pPr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107" name="Oval 11"/>
          <p:cNvSpPr>
            <a:spLocks noChangeArrowheads="1"/>
          </p:cNvSpPr>
          <p:nvPr/>
        </p:nvSpPr>
        <p:spPr bwMode="auto">
          <a:xfrm rot="1874474" flipH="1">
            <a:off x="3581400" y="5756275"/>
            <a:ext cx="2057400" cy="83820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Oval 12"/>
          <p:cNvSpPr>
            <a:spLocks noChangeArrowheads="1"/>
          </p:cNvSpPr>
          <p:nvPr/>
        </p:nvSpPr>
        <p:spPr bwMode="auto">
          <a:xfrm>
            <a:off x="5410200" y="6442075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Oval 13"/>
          <p:cNvSpPr>
            <a:spLocks noChangeArrowheads="1"/>
          </p:cNvSpPr>
          <p:nvPr/>
        </p:nvSpPr>
        <p:spPr bwMode="auto">
          <a:xfrm>
            <a:off x="4038600" y="6705600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Oval 14"/>
          <p:cNvSpPr>
            <a:spLocks noChangeArrowheads="1"/>
          </p:cNvSpPr>
          <p:nvPr/>
        </p:nvSpPr>
        <p:spPr bwMode="auto">
          <a:xfrm>
            <a:off x="4349750" y="5984875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Oval 15"/>
          <p:cNvSpPr>
            <a:spLocks noChangeArrowheads="1"/>
          </p:cNvSpPr>
          <p:nvPr/>
        </p:nvSpPr>
        <p:spPr bwMode="auto">
          <a:xfrm>
            <a:off x="4419600" y="6061075"/>
            <a:ext cx="228600" cy="228600"/>
          </a:xfrm>
          <a:prstGeom prst="ellipse">
            <a:avLst/>
          </a:prstGeom>
          <a:solidFill>
            <a:srgbClr val="FF0066"/>
          </a:solidFill>
          <a:ln w="9525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306 -0.12937 C -0.18056 -0.15673 -0.12691 -0.14398 -0.07327 -0.10039 C -0.02049 -0.0575 0.01198 -4.06677E-6 -0.00035 0.02713 C -0.01302 0.05495 -0.06615 0.04243 -0.11962 -0.00116 C -0.17275 -0.04451 -0.20521 -0.10155 -0.19306 -0.12937 Z " pathEditMode="relative" rAng="-3517448" ptsTypes="fffff">
                                      <p:cBhvr>
                                        <p:cTn id="6" dur="1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" y="78"/>
                                    </p:animMotion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288 -0.16833 C 0.15538 -0.13888 0.12257 -0.08045 0.06805 -0.03825 C 0.01475 0.00418 -0.03889 0.01438 -0.05191 -0.01484 C -0.06459 -0.04335 -0.03195 -0.10016 0.02187 -0.14305 C 0.07569 -0.18548 0.12934 -0.19708 0.14288 -0.16833 Z " pathEditMode="relative" rAng="3561303" ptsTypes="fffff">
                                      <p:cBhvr>
                                        <p:cTn id="8" dur="1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7" y="77"/>
                                    </p:animMotion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CCF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/>
      <p:bldP spid="4102" grpId="1"/>
      <p:bldP spid="4104" grpId="0"/>
      <p:bldP spid="4108" grpId="0" animBg="1"/>
      <p:bldP spid="4109" grpId="0" animBg="1"/>
      <p:bldP spid="41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762000" y="9906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/>
              <a:t>Nhóm 1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457200" y="40386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/>
              <a:t>Nhóm 2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0" y="228600"/>
            <a:ext cx="9144000" cy="8223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Hãy quan sát và so sánh điểm giống nhau hay khác nhau giữa các xe trong hai nhóm sau theo gợi ý:</a:t>
            </a:r>
          </a:p>
        </p:txBody>
      </p:sp>
      <p:grpSp>
        <p:nvGrpSpPr>
          <p:cNvPr id="5142" name="Group 22"/>
          <p:cNvGrpSpPr>
            <a:grpSpLocks/>
          </p:cNvGrpSpPr>
          <p:nvPr/>
        </p:nvGrpSpPr>
        <p:grpSpPr bwMode="auto">
          <a:xfrm>
            <a:off x="228600" y="1600200"/>
            <a:ext cx="8686800" cy="2362200"/>
            <a:chOff x="0" y="528"/>
            <a:chExt cx="5472" cy="1824"/>
          </a:xfrm>
        </p:grpSpPr>
        <p:sp>
          <p:nvSpPr>
            <p:cNvPr id="5138" name="Rectangle 18"/>
            <p:cNvSpPr>
              <a:spLocks noChangeArrowheads="1"/>
            </p:cNvSpPr>
            <p:nvPr/>
          </p:nvSpPr>
          <p:spPr bwMode="auto">
            <a:xfrm>
              <a:off x="0" y="528"/>
              <a:ext cx="5472" cy="1824"/>
            </a:xfrm>
            <a:prstGeom prst="rect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5139" name="Picture 19" descr="290611090838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4" y="576"/>
              <a:ext cx="1728" cy="16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40" name="Picture 20" descr="ANd9GcRlX8J1qZ0YdeOpS2VUahZWr5ILrEsvXDxuCFgXKG2Os5fT_OC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881" y="594"/>
              <a:ext cx="1632" cy="1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41" name="Picture 21" descr="ANd9GcQHofvFqNhs7KP2WYiAmOnSuXMrZAH1cN5Qof3b1B5Ba_7OQjZ_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552" y="576"/>
              <a:ext cx="1824" cy="1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148" name="Group 28"/>
          <p:cNvGrpSpPr>
            <a:grpSpLocks/>
          </p:cNvGrpSpPr>
          <p:nvPr/>
        </p:nvGrpSpPr>
        <p:grpSpPr bwMode="auto">
          <a:xfrm>
            <a:off x="328613" y="4572000"/>
            <a:ext cx="8686800" cy="2286000"/>
            <a:chOff x="192" y="2016"/>
            <a:chExt cx="5472" cy="1680"/>
          </a:xfrm>
        </p:grpSpPr>
        <p:sp>
          <p:nvSpPr>
            <p:cNvPr id="5143" name="Rectangle 23"/>
            <p:cNvSpPr>
              <a:spLocks noChangeArrowheads="1"/>
            </p:cNvSpPr>
            <p:nvPr/>
          </p:nvSpPr>
          <p:spPr bwMode="auto">
            <a:xfrm>
              <a:off x="192" y="2016"/>
              <a:ext cx="5472" cy="1680"/>
            </a:xfrm>
            <a:prstGeom prst="rect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>
                <a:latin typeface="Arial" charset="0"/>
              </a:endParaRPr>
            </a:p>
          </p:txBody>
        </p:sp>
        <p:pic>
          <p:nvPicPr>
            <p:cNvPr id="5145" name="Picture 25" descr="ANd9GcTyXvo-epgjQreHTYdEk09P0lfI4UmnVC_kbi6KsbpqmX8xgG8u_g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157" y="2157"/>
              <a:ext cx="1584" cy="1363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5146" name="Picture 26" descr="ANd9GcR_wObMBvNMgA9DZ4XN9wjd2gY0s70iZ2btrvKlh1mEIoYrgPGfuQ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15" y="2157"/>
              <a:ext cx="1650" cy="1392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5147" name="Picture 27" descr="ANd9GcSwT-jQImhoryRcsOO7VvB4x5wP4TX0kH5hLzADh6kPhZx65yL5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837" y="2157"/>
              <a:ext cx="1698" cy="134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3" grpId="0"/>
      <p:bldP spid="5134" grpId="0"/>
      <p:bldP spid="51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u="sng"/>
              <a:t>AN TOÀN GIAO THÔNG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0" y="1447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PHƯƠNG TIỆN GIAO THÔNG ĐƯỜNG BỘ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981200" y="1905000"/>
            <a:ext cx="5105400" cy="2686050"/>
          </a:xfrm>
          <a:prstGeom prst="rect">
            <a:avLst/>
          </a:prstGeom>
          <a:solidFill>
            <a:srgbClr val="FFFF99"/>
          </a:solidFill>
          <a:ln w="38100" cmpd="dbl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u="sng">
                <a:solidFill>
                  <a:srgbClr val="0000CC"/>
                </a:solidFill>
              </a:rPr>
              <a:t>*Gợi ý: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-Đi nhanh hay đi chậm?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400">
                <a:solidFill>
                  <a:srgbClr val="0000CC"/>
                </a:solidFill>
              </a:rPr>
              <a:t>Khi đi phát ra tiếng động lớn hay nhỏ?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400">
                <a:solidFill>
                  <a:srgbClr val="0000CC"/>
                </a:solidFill>
              </a:rPr>
              <a:t>Chở hàng ít hay nhiều?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-Loại nào dễ gây nguy hiểm hơn?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1752600" y="4510088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/>
              <a:t>Nhóm 1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6248400" y="455295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/>
              <a:t>Nhóm 2</a:t>
            </a:r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>
            <a:off x="4495800" y="4724400"/>
            <a:ext cx="0" cy="213360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6162" name="Group 18"/>
          <p:cNvGrpSpPr>
            <a:grpSpLocks/>
          </p:cNvGrpSpPr>
          <p:nvPr/>
        </p:nvGrpSpPr>
        <p:grpSpPr bwMode="auto">
          <a:xfrm>
            <a:off x="4572000" y="4953000"/>
            <a:ext cx="4367213" cy="1752600"/>
            <a:chOff x="192" y="2016"/>
            <a:chExt cx="5472" cy="1680"/>
          </a:xfrm>
        </p:grpSpPr>
        <p:sp>
          <p:nvSpPr>
            <p:cNvPr id="6163" name="Rectangle 19"/>
            <p:cNvSpPr>
              <a:spLocks noChangeArrowheads="1"/>
            </p:cNvSpPr>
            <p:nvPr/>
          </p:nvSpPr>
          <p:spPr bwMode="auto">
            <a:xfrm>
              <a:off x="192" y="2016"/>
              <a:ext cx="5472" cy="1680"/>
            </a:xfrm>
            <a:prstGeom prst="rect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>
                <a:latin typeface="Arial" charset="0"/>
              </a:endParaRPr>
            </a:p>
          </p:txBody>
        </p:sp>
        <p:pic>
          <p:nvPicPr>
            <p:cNvPr id="6164" name="Picture 20" descr="ANd9GcTyXvo-epgjQreHTYdEk09P0lfI4UmnVC_kbi6KsbpqmX8xgG8u_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157" y="2157"/>
              <a:ext cx="1584" cy="1363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6165" name="Picture 21" descr="ANd9GcR_wObMBvNMgA9DZ4XN9wjd2gY0s70iZ2btrvKlh1mEIoYrgPGfuQ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5" y="2157"/>
              <a:ext cx="1650" cy="1392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6166" name="Picture 22" descr="ANd9GcSwT-jQImhoryRcsOO7VvB4x5wP4TX0kH5hLzADh6kPhZx65yL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837" y="2157"/>
              <a:ext cx="1698" cy="134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167" name="Group 23"/>
          <p:cNvGrpSpPr>
            <a:grpSpLocks/>
          </p:cNvGrpSpPr>
          <p:nvPr/>
        </p:nvGrpSpPr>
        <p:grpSpPr bwMode="auto">
          <a:xfrm>
            <a:off x="76200" y="4953000"/>
            <a:ext cx="4343400" cy="1905000"/>
            <a:chOff x="0" y="528"/>
            <a:chExt cx="5472" cy="1824"/>
          </a:xfrm>
        </p:grpSpPr>
        <p:sp>
          <p:nvSpPr>
            <p:cNvPr id="6168" name="Rectangle 24"/>
            <p:cNvSpPr>
              <a:spLocks noChangeArrowheads="1"/>
            </p:cNvSpPr>
            <p:nvPr/>
          </p:nvSpPr>
          <p:spPr bwMode="auto">
            <a:xfrm>
              <a:off x="0" y="528"/>
              <a:ext cx="5472" cy="1824"/>
            </a:xfrm>
            <a:prstGeom prst="rect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6169" name="Picture 25" descr="29061109083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44" y="576"/>
              <a:ext cx="1728" cy="16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70" name="Picture 26" descr="ANd9GcRlX8J1qZ0YdeOpS2VUahZWr5ILrEsvXDxuCFgXKG2Os5fT_OCF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881" y="594"/>
              <a:ext cx="1632" cy="1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71" name="Picture 27" descr="ANd9GcQHofvFqNhs7KP2WYiAmOnSuXMrZAH1cN5Qof3b1B5Ba_7OQjZ_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552" y="576"/>
              <a:ext cx="1824" cy="1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6172" name="Picture 4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1905000"/>
            <a:ext cx="19050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u="sng"/>
              <a:t>AN TOÀN GIAO THÔNG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0" y="1447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PHƯƠNG TIỆN GIAO THÔNG ĐƯỜNG BỘ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3657600" y="4648200"/>
            <a:ext cx="1524000" cy="495300"/>
          </a:xfrm>
          <a:prstGeom prst="rect">
            <a:avLst/>
          </a:prstGeom>
          <a:solidFill>
            <a:srgbClr val="FFFF99"/>
          </a:solidFill>
          <a:ln w="38100" cmpd="dbl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</a:rPr>
              <a:t>Xe cơ giới</a:t>
            </a:r>
          </a:p>
        </p:txBody>
      </p:sp>
      <p:grpSp>
        <p:nvGrpSpPr>
          <p:cNvPr id="7179" name="Group 11"/>
          <p:cNvGrpSpPr>
            <a:grpSpLocks/>
          </p:cNvGrpSpPr>
          <p:nvPr/>
        </p:nvGrpSpPr>
        <p:grpSpPr bwMode="auto">
          <a:xfrm>
            <a:off x="228600" y="2133600"/>
            <a:ext cx="8686800" cy="2362200"/>
            <a:chOff x="0" y="528"/>
            <a:chExt cx="5472" cy="1824"/>
          </a:xfrm>
        </p:grpSpPr>
        <p:sp>
          <p:nvSpPr>
            <p:cNvPr id="7180" name="Rectangle 12"/>
            <p:cNvSpPr>
              <a:spLocks noChangeArrowheads="1"/>
            </p:cNvSpPr>
            <p:nvPr/>
          </p:nvSpPr>
          <p:spPr bwMode="auto">
            <a:xfrm>
              <a:off x="0" y="528"/>
              <a:ext cx="5472" cy="1824"/>
            </a:xfrm>
            <a:prstGeom prst="rect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7181" name="Picture 13" descr="290611090838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4" y="576"/>
              <a:ext cx="1728" cy="16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2" name="Picture 14" descr="ANd9GcRlX8J1qZ0YdeOpS2VUahZWr5ILrEsvXDxuCFgXKG2Os5fT_OC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881" y="594"/>
              <a:ext cx="1632" cy="1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3" name="Picture 15" descr="ANd9GcQHofvFqNhs7KP2WYiAmOnSuXMrZAH1cN5Qof3b1B5Ba_7OQjZ_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552" y="576"/>
              <a:ext cx="1824" cy="1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7185" name="Picture 17" descr="IMG (2)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1143000"/>
            <a:ext cx="1219200" cy="88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6" name="Picture 18" descr="GARLANBELS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5638800"/>
            <a:ext cx="9220200" cy="12192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u="sng"/>
              <a:t>AN TOÀN GIAO THÔNG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0" y="1447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PHƯƠNG TIỆN GIAO THÔNG ĐƯỜNG BỘ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3733800" y="4419600"/>
            <a:ext cx="1524000" cy="495300"/>
          </a:xfrm>
          <a:prstGeom prst="rect">
            <a:avLst/>
          </a:prstGeom>
          <a:solidFill>
            <a:srgbClr val="FFFF99"/>
          </a:solidFill>
          <a:ln w="38100" cmpd="dbl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</a:rPr>
              <a:t>Xe thô sơ</a:t>
            </a:r>
          </a:p>
        </p:txBody>
      </p:sp>
      <p:grpSp>
        <p:nvGrpSpPr>
          <p:cNvPr id="8202" name="Group 10"/>
          <p:cNvGrpSpPr>
            <a:grpSpLocks/>
          </p:cNvGrpSpPr>
          <p:nvPr/>
        </p:nvGrpSpPr>
        <p:grpSpPr bwMode="auto">
          <a:xfrm>
            <a:off x="228600" y="1981200"/>
            <a:ext cx="8686800" cy="2286000"/>
            <a:chOff x="192" y="2016"/>
            <a:chExt cx="5472" cy="1680"/>
          </a:xfrm>
        </p:grpSpPr>
        <p:sp>
          <p:nvSpPr>
            <p:cNvPr id="8203" name="Rectangle 11"/>
            <p:cNvSpPr>
              <a:spLocks noChangeArrowheads="1"/>
            </p:cNvSpPr>
            <p:nvPr/>
          </p:nvSpPr>
          <p:spPr bwMode="auto">
            <a:xfrm>
              <a:off x="192" y="2016"/>
              <a:ext cx="5472" cy="1680"/>
            </a:xfrm>
            <a:prstGeom prst="rect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>
                <a:latin typeface="Arial" charset="0"/>
              </a:endParaRPr>
            </a:p>
          </p:txBody>
        </p:sp>
        <p:pic>
          <p:nvPicPr>
            <p:cNvPr id="8204" name="Picture 12" descr="ANd9GcTyXvo-epgjQreHTYdEk09P0lfI4UmnVC_kbi6KsbpqmX8xgG8u_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157" y="2157"/>
              <a:ext cx="1584" cy="1363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8205" name="Picture 13" descr="ANd9GcR_wObMBvNMgA9DZ4XN9wjd2gY0s70iZ2btrvKlh1mEIoYrgPGfuQ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5" y="2157"/>
              <a:ext cx="1650" cy="1392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8206" name="Picture 14" descr="ANd9GcSwT-jQImhoryRcsOO7VvB4x5wP4TX0kH5hLzADh6kPhZx65yL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837" y="2157"/>
              <a:ext cx="1698" cy="134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0" y="4953000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i="1"/>
              <a:t>* Khi đi trên đường chúng ta cần chú ý đến âm thanh của các loại xe (tiếng động cơ, tiếng còi) để phòng tránh nguy hiểm.</a:t>
            </a:r>
          </a:p>
        </p:txBody>
      </p:sp>
      <p:pic>
        <p:nvPicPr>
          <p:cNvPr id="8208" name="Picture 16" descr="IMG (2)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990600"/>
            <a:ext cx="1219200" cy="88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9" name="Picture 17" descr="GARLANBELS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5638800"/>
            <a:ext cx="9220200" cy="12192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 animBg="1"/>
      <p:bldP spid="820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u="sng"/>
              <a:t>AN TOÀN GIAO THÔNG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0" y="1447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PHƯƠNG TIỆN GIAO THÔNG ĐƯỜNG BỘ</a:t>
            </a:r>
          </a:p>
        </p:txBody>
      </p:sp>
      <p:pic>
        <p:nvPicPr>
          <p:cNvPr id="11269" name="Picture 5" descr="IMG (2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990600"/>
            <a:ext cx="1219200" cy="88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0" y="2133600"/>
            <a:ext cx="8991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         </a:t>
            </a:r>
            <a:r>
              <a:rPr lang="en-US" sz="2400" b="1" u="sng"/>
              <a:t>Hỏi</a:t>
            </a:r>
            <a:r>
              <a:rPr lang="en-US" sz="2400"/>
              <a:t>: Nếu được đi chơi xa em thích đi ô tô, xe máy hay xe đạp? Vì sao?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95250" y="2919413"/>
            <a:ext cx="8991600" cy="831850"/>
          </a:xfrm>
          <a:prstGeom prst="rect">
            <a:avLst/>
          </a:prstGeom>
          <a:solidFill>
            <a:srgbClr val="FFFF99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	Ô tô, xe máy giúp cho mọi người đi lại nhanh chóng, thuận tiện, nhưng đi nhanh rất nguy hiểm, ta phải chú ý để tránh xảy ra tai nạn.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0" y="3657600"/>
            <a:ext cx="8991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         </a:t>
            </a:r>
            <a:r>
              <a:rPr lang="en-US" sz="2400" b="1" u="sng"/>
              <a:t>Hỏi</a:t>
            </a:r>
            <a:r>
              <a:rPr lang="en-US" sz="2400"/>
              <a:t>: Có được chơi đùa hay đi lại dưới lòng đường không? Vì sao?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100013" y="3733800"/>
            <a:ext cx="8991600" cy="83185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	Lòng đường dành cho ô tô, xe máy, xe đạp…đi lại các em không được đi lại hay đùa nghịch dưới lòng đường dễ xảy ra tai nạn.</a:t>
            </a:r>
          </a:p>
        </p:txBody>
      </p:sp>
      <p:pic>
        <p:nvPicPr>
          <p:cNvPr id="11274" name="Picture 10" descr="GARLANBELS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638800"/>
            <a:ext cx="9220200" cy="12192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/>
      <p:bldP spid="11270" grpId="1"/>
      <p:bldP spid="11271" grpId="0" animBg="1"/>
      <p:bldP spid="11272" grpId="0"/>
      <p:bldP spid="11272" grpId="1"/>
      <p:bldP spid="1127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u="sng"/>
              <a:t>AN TOÀN GIAO THÔNG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0" y="1447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PHƯƠNG TIỆN GIAO THÔNG ĐƯỜNG BỘ</a:t>
            </a:r>
          </a:p>
        </p:txBody>
      </p:sp>
      <p:grpSp>
        <p:nvGrpSpPr>
          <p:cNvPr id="9225" name="Group 9"/>
          <p:cNvGrpSpPr>
            <a:grpSpLocks/>
          </p:cNvGrpSpPr>
          <p:nvPr/>
        </p:nvGrpSpPr>
        <p:grpSpPr bwMode="auto">
          <a:xfrm>
            <a:off x="304800" y="2133600"/>
            <a:ext cx="8620125" cy="2438400"/>
            <a:chOff x="192" y="1344"/>
            <a:chExt cx="5430" cy="1536"/>
          </a:xfrm>
        </p:grpSpPr>
        <p:pic>
          <p:nvPicPr>
            <p:cNvPr id="9221" name="Picture 5" descr="ANd9GcSIvhhkXOI67mpJa9WisY2jPXmLjHj_QWyXvP0Mp2CKCIEoS4CX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92" y="1392"/>
              <a:ext cx="1554" cy="1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2" name="Picture 6" descr="ANd9GcRZOn73trsvT_AnYjBicaWC7JMIExE2tR-dGsZYtUrZ41xKbHoF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776" y="1392"/>
              <a:ext cx="1806" cy="1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4" name="Picture 8" descr="xehinhnho(1)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648" y="1344"/>
              <a:ext cx="1974" cy="15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3733800" y="4953000"/>
            <a:ext cx="1600200" cy="495300"/>
          </a:xfrm>
          <a:prstGeom prst="rect">
            <a:avLst/>
          </a:prstGeom>
          <a:solidFill>
            <a:srgbClr val="FFFF99"/>
          </a:solidFill>
          <a:ln w="38100" cmpd="dbl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</a:rPr>
              <a:t>Xe ưu tiên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0" y="5638800"/>
            <a:ext cx="9144000" cy="860425"/>
          </a:xfrm>
          <a:prstGeom prst="rect">
            <a:avLst/>
          </a:prstGeom>
          <a:solidFill>
            <a:srgbClr val="FFFF99"/>
          </a:solidFill>
          <a:ln w="38100" cmpd="dbl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/>
              <a:t>Khi đi trên đường gặp các loại xe này mọi người phải nhường đường cho xe ưu tiên đi trước.</a:t>
            </a:r>
          </a:p>
        </p:txBody>
      </p:sp>
      <p:pic>
        <p:nvPicPr>
          <p:cNvPr id="9228" name="Picture 12" descr="IMG (2)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1219200"/>
            <a:ext cx="1219200" cy="88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6" grpId="0" animBg="1"/>
      <p:bldP spid="92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5" name="Picture 5" descr="ANd9GcQsMxlre3ScIfEkMye3A2b3_gVIEpro2j7sek6PRjqHaobPBM8d8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228600"/>
            <a:ext cx="2705100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6" descr="ANd9GcSURIfPvETuhV-rEGVRId3WWHEYp9zM0kAp8-eh4V_KHQ7fgc2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5200" y="2286000"/>
            <a:ext cx="2438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7" descr="ANd9GcQHofvFqNhs7KP2WYiAmOnSuXMrZAH1cN5Qof3b1B5Ba_7OQjZ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72200" y="2209800"/>
            <a:ext cx="2476500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8" name="Picture 8" descr="ANd9GcS3XUoe0ClCp4p_7JKq5sya9krQZqMYYprU07Fj5YDvHqSHPjvQ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52800" y="4419600"/>
            <a:ext cx="24669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9" name="Picture 9" descr="ANd9GcSwT-jQImhoryRcsOO7VvB4x5wP4TX0kH5hLzADh6kPhZx65yL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19800" y="4267200"/>
            <a:ext cx="24669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0" name="Picture 10" descr="75215712-300554_5-5-xe-buyt-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429000" y="228600"/>
            <a:ext cx="243840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1" name="AutoShape 11"/>
          <p:cNvSpPr>
            <a:spLocks noChangeArrowheads="1"/>
          </p:cNvSpPr>
          <p:nvPr/>
        </p:nvSpPr>
        <p:spPr bwMode="auto">
          <a:xfrm>
            <a:off x="0" y="1905000"/>
            <a:ext cx="3048000" cy="2209800"/>
          </a:xfrm>
          <a:prstGeom prst="cloudCallout">
            <a:avLst>
              <a:gd name="adj1" fmla="val 54218"/>
              <a:gd name="adj2" fmla="val -68245"/>
            </a:avLst>
          </a:prstGeom>
          <a:solidFill>
            <a:srgbClr val="FFFF99"/>
          </a:solidFill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1" hangingPunct="1"/>
            <a:r>
              <a:rPr lang="en-US" sz="2000"/>
              <a:t>Xếp các loại phương tiện giao thông đường bộ theo hai nhóm đã học</a:t>
            </a:r>
          </a:p>
        </p:txBody>
      </p:sp>
      <p:pic>
        <p:nvPicPr>
          <p:cNvPr id="10252" name="Picture 12" descr="29061109083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52400" y="4343400"/>
            <a:ext cx="2895600" cy="181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3" name="Picture 4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0"/>
            <a:ext cx="2286000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VIOLETID" val="11259576"/>
  <p:tag name="VIOLETTITLE" val="TN-XH: PHƯƠNG TIỆN GIAO THÔNG ĐƯỜNG BỘ"/>
  <p:tag name="VIOLETLESSON" val="5"/>
  <p:tag name="VIOLETCATID" val="8048896"/>
  <p:tag name="VIOLETSUBJECT" val="An toàn giao thông 2"/>
  <p:tag name="VIOLETAUTHORID" val="3193195"/>
  <p:tag name="VIOLETAUTHORNAME" val="Dương Lý Trung Hiếu"/>
  <p:tag name="VIOLETAUTHORAVATAR" val="no_avatar.jpg"/>
  <p:tag name="VIOLETAUTHORADDRESS" val="lê lợi - cần thơ"/>
  <p:tag name="VIOLETDATE" val="2013-01-03 16:52:45"/>
  <p:tag name="VIOLETHIT" val="235"/>
  <p:tag name="VIOLETLIKE" val="0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58&quot;/&gt;&lt;/object&gt;&lt;object type=&quot;3&quot; unique_id=&quot;10007&quot;&gt;&lt;property id=&quot;20148&quot; value=&quot;5&quot;/&gt;&lt;property id=&quot;20300&quot; value=&quot;Slide 3&quot;/&gt;&lt;property id=&quot;20307&quot; value=&quot;259&quot;/&gt;&lt;/object&gt;&lt;object type=&quot;3&quot; unique_id=&quot;10008&quot;&gt;&lt;property id=&quot;20148&quot; value=&quot;5&quot;/&gt;&lt;property id=&quot;20300&quot; value=&quot;Slide 4&quot;/&gt;&lt;property id=&quot;20307&quot; value=&quot;260&quot;/&gt;&lt;/object&gt;&lt;object type=&quot;3&quot; unique_id=&quot;10009&quot;&gt;&lt;property id=&quot;20148&quot; value=&quot;5&quot;/&gt;&lt;property id=&quot;20300&quot; value=&quot;Slide 5&quot;/&gt;&lt;property id=&quot;20307&quot; value=&quot;261&quot;/&gt;&lt;/object&gt;&lt;object type=&quot;3&quot; unique_id=&quot;10010&quot;&gt;&lt;property id=&quot;20148&quot; value=&quot;5&quot;/&gt;&lt;property id=&quot;20300&quot; value=&quot;Slide 6&quot;/&gt;&lt;property id=&quot;20307&quot; value=&quot;262&quot;/&gt;&lt;/object&gt;&lt;object type=&quot;3&quot; unique_id=&quot;10011&quot;&gt;&lt;property id=&quot;20148&quot; value=&quot;5&quot;/&gt;&lt;property id=&quot;20300&quot; value=&quot;Slide 7&quot;/&gt;&lt;property id=&quot;20307&quot; value=&quot;265&quot;/&gt;&lt;/object&gt;&lt;object type=&quot;3&quot; unique_id=&quot;10012&quot;&gt;&lt;property id=&quot;20148&quot; value=&quot;5&quot;/&gt;&lt;property id=&quot;20300&quot; value=&quot;Slide 8&quot;/&gt;&lt;property id=&quot;20307&quot; value=&quot;263&quot;/&gt;&lt;/object&gt;&lt;object type=&quot;3&quot; unique_id=&quot;10013&quot;&gt;&lt;property id=&quot;20148&quot; value=&quot;5&quot;/&gt;&lt;property id=&quot;20300&quot; value=&quot;Slide 9&quot;/&gt;&lt;property id=&quot;20307&quot; value=&quot;264&quot;/&gt;&lt;/object&gt;&lt;object type=&quot;3&quot; unique_id=&quot;10014&quot;&gt;&lt;property id=&quot;20148&quot; value=&quot;5&quot;/&gt;&lt;property id=&quot;20300&quot; value=&quot;Slide 10&quot;/&gt;&lt;property id=&quot;20307&quot; value=&quot;270&quot;/&gt;&lt;/object&gt;&lt;object type=&quot;3&quot; unique_id=&quot;10016&quot;&gt;&lt;property id=&quot;20148&quot; value=&quot;5&quot;/&gt;&lt;property id=&quot;20300&quot; value=&quot;Slide 11&quot;/&gt;&lt;property id=&quot;20307&quot; value=&quot;266&quot;/&gt;&lt;/object&gt;&lt;object type=&quot;3&quot; unique_id=&quot;10031&quot;&gt;&lt;property id=&quot;20148&quot; value=&quot;5&quot;/&gt;&lt;property id=&quot;20300&quot; value=&quot;Slide 1&quot;/&gt;&lt;property id=&quot;20307&quot; value=&quot;271&quot;/&gt;&lt;/object&gt;&lt;/object&gt;&lt;/object&gt;&lt;/database&gt;"/>
  <p:tag name="SECTOMILLISECCONVERTED" val="1"/>
  <p:tag name="ISPRING_RESOURCE_PATHS_HASH_PRESENTER" val="a2e6236321fe6238f49beef05456a6ab4b168c"/>
</p:tagLst>
</file>

<file path=ppt/theme/theme1.xml><?xml version="1.0" encoding="utf-8"?>
<a:theme xmlns:a="http://schemas.openxmlformats.org/drawingml/2006/main" name="Maple">
  <a:themeElements>
    <a:clrScheme name="Maple 3">
      <a:dk1>
        <a:srgbClr val="000000"/>
      </a:dk1>
      <a:lt1>
        <a:srgbClr val="FFFFCC"/>
      </a:lt1>
      <a:dk2>
        <a:srgbClr val="A26D18"/>
      </a:dk2>
      <a:lt2>
        <a:srgbClr val="F9D793"/>
      </a:lt2>
      <a:accent1>
        <a:srgbClr val="FFD05B"/>
      </a:accent1>
      <a:accent2>
        <a:srgbClr val="FEE1A8"/>
      </a:accent2>
      <a:accent3>
        <a:srgbClr val="FFFFE2"/>
      </a:accent3>
      <a:accent4>
        <a:srgbClr val="000000"/>
      </a:accent4>
      <a:accent5>
        <a:srgbClr val="FFE4B5"/>
      </a:accent5>
      <a:accent6>
        <a:srgbClr val="E6CC98"/>
      </a:accent6>
      <a:hlink>
        <a:srgbClr val="FF0000"/>
      </a:hlink>
      <a:folHlink>
        <a:srgbClr val="CC6600"/>
      </a:folHlink>
    </a:clrScheme>
    <a:fontScheme name="Map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ple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ple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356</TotalTime>
  <Words>389</Words>
  <Application>Microsoft Office PowerPoint</Application>
  <PresentationFormat>On-screen Show (4:3)</PresentationFormat>
  <Paragraphs>45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Maple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lEt'sgO</dc:creator>
  <cp:lastModifiedBy>AutoBVT</cp:lastModifiedBy>
  <cp:revision>17</cp:revision>
  <dcterms:created xsi:type="dcterms:W3CDTF">2012-09-30T01:57:01Z</dcterms:created>
  <dcterms:modified xsi:type="dcterms:W3CDTF">2016-10-10T09:47:43Z</dcterms:modified>
</cp:coreProperties>
</file>